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embeddedFontLst>
    <p:embeddedFont>
      <p:font typeface="Helvetica Neue"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HksaJpisUXkeOjP0Hpn0EVx9U8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thik Gangul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1-10T10:36:52.181" idx="1">
    <p:pos x="885" y="2676"/>
    <p:text>change this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nYkHsi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Although their employment rate stands next to mid career workers, they still constitute a significant group and are worth considering when evaluating the the job market and living conditions in Singapore.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 name="Google Shape;13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body" idx="1"/>
          </p:nvPr>
        </p:nvSpPr>
        <p:spPr>
          <a:xfrm>
            <a:off x="1206498" y="11839048"/>
            <a:ext cx="21971003" cy="636979"/>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1" name="Google Shape;11;p13"/>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2" name="Google Shape;12;p13"/>
          <p:cNvSpPr txBox="1">
            <a:spLocks noGrp="1"/>
          </p:cNvSpPr>
          <p:nvPr>
            <p:ph type="body" idx="2"/>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3" name="Google Shape;13;p13"/>
          <p:cNvSpPr txBox="1">
            <a:spLocks noGrp="1"/>
          </p:cNvSpPr>
          <p:nvPr>
            <p:ph type="sldNum" idx="12"/>
          </p:nvPr>
        </p:nvSpPr>
        <p:spPr>
          <a:xfrm>
            <a:off x="12007748"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1" name="Google Shape;51;p22"/>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2" name="Google Shape;52;p2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FFFFFF"/>
              </a:buClr>
              <a:buSzPts val="5500"/>
              <a:buFont typeface="Helvetica Neue"/>
              <a:buNone/>
              <a:defRPr sz="5500"/>
            </a:lvl1pPr>
            <a:lvl2pPr marL="914400" lvl="1" indent="-228600" algn="l">
              <a:lnSpc>
                <a:spcPct val="100000"/>
              </a:lnSpc>
              <a:spcBef>
                <a:spcPts val="1800"/>
              </a:spcBef>
              <a:spcAft>
                <a:spcPts val="0"/>
              </a:spcAft>
              <a:buClr>
                <a:srgbClr val="FFFFFF"/>
              </a:buClr>
              <a:buSzPts val="5500"/>
              <a:buFont typeface="Helvetica Neue"/>
              <a:buNone/>
              <a:defRPr sz="5500"/>
            </a:lvl2pPr>
            <a:lvl3pPr marL="1371600" lvl="2" indent="-228600" algn="l">
              <a:lnSpc>
                <a:spcPct val="100000"/>
              </a:lnSpc>
              <a:spcBef>
                <a:spcPts val="1800"/>
              </a:spcBef>
              <a:spcAft>
                <a:spcPts val="0"/>
              </a:spcAft>
              <a:buClr>
                <a:srgbClr val="FFFFFF"/>
              </a:buClr>
              <a:buSzPts val="5500"/>
              <a:buFont typeface="Helvetica Neue"/>
              <a:buNone/>
              <a:defRPr sz="5500"/>
            </a:lvl3pPr>
            <a:lvl4pPr marL="1828800" lvl="3" indent="-228600" algn="l">
              <a:lnSpc>
                <a:spcPct val="100000"/>
              </a:lnSpc>
              <a:spcBef>
                <a:spcPts val="1800"/>
              </a:spcBef>
              <a:spcAft>
                <a:spcPts val="0"/>
              </a:spcAft>
              <a:buClr>
                <a:srgbClr val="FFFFFF"/>
              </a:buClr>
              <a:buSzPts val="5500"/>
              <a:buFont typeface="Helvetica Neue"/>
              <a:buNone/>
              <a:defRPr sz="5500"/>
            </a:lvl4pPr>
            <a:lvl5pPr marL="2286000" lvl="4" indent="-228600" algn="l">
              <a:lnSpc>
                <a:spcPct val="100000"/>
              </a:lnSpc>
              <a:spcBef>
                <a:spcPts val="1800"/>
              </a:spcBef>
              <a:spcAft>
                <a:spcPts val="0"/>
              </a:spcAft>
              <a:buClr>
                <a:srgbClr val="FFFFFF"/>
              </a:buClr>
              <a:buSzPts val="5500"/>
              <a:buFont typeface="Helvetica Neue"/>
              <a:buNone/>
              <a:defRPr sz="5500"/>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3" name="Google Shape;53;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Fact">
  <p:cSld name="Big Fac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23"/>
          <p:cNvSpPr txBox="1">
            <a:spLocks noGrp="1"/>
          </p:cNvSpPr>
          <p:nvPr>
            <p:ph type="body" idx="1"/>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6" name="Google Shape;56;p23"/>
          <p:cNvSpPr txBox="1">
            <a:spLocks noGrp="1"/>
          </p:cNvSpPr>
          <p:nvPr>
            <p:ph type="body" idx="2"/>
          </p:nvPr>
        </p:nvSpPr>
        <p:spPr>
          <a:xfrm>
            <a:off x="1206500" y="935258"/>
            <a:ext cx="21971000" cy="7359063"/>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Helvetica Neue"/>
              <a:buNone/>
              <a:defRPr sz="25000" b="1"/>
            </a:lvl1pPr>
            <a:lvl2pPr marL="914400" lvl="1" indent="-228600" algn="ctr">
              <a:lnSpc>
                <a:spcPct val="80000"/>
              </a:lnSpc>
              <a:spcBef>
                <a:spcPts val="0"/>
              </a:spcBef>
              <a:spcAft>
                <a:spcPts val="0"/>
              </a:spcAft>
              <a:buClr>
                <a:srgbClr val="FFFFFF"/>
              </a:buClr>
              <a:buSzPts val="25000"/>
              <a:buFont typeface="Helvetica Neue"/>
              <a:buNone/>
              <a:defRPr sz="25000" b="1"/>
            </a:lvl2pPr>
            <a:lvl3pPr marL="1371600" lvl="2" indent="-228600" algn="ctr">
              <a:lnSpc>
                <a:spcPct val="80000"/>
              </a:lnSpc>
              <a:spcBef>
                <a:spcPts val="0"/>
              </a:spcBef>
              <a:spcAft>
                <a:spcPts val="0"/>
              </a:spcAft>
              <a:buClr>
                <a:srgbClr val="FFFFFF"/>
              </a:buClr>
              <a:buSzPts val="25000"/>
              <a:buFont typeface="Helvetica Neue"/>
              <a:buNone/>
              <a:defRPr sz="25000" b="1"/>
            </a:lvl3pPr>
            <a:lvl4pPr marL="1828800" lvl="3" indent="-228600" algn="ctr">
              <a:lnSpc>
                <a:spcPct val="80000"/>
              </a:lnSpc>
              <a:spcBef>
                <a:spcPts val="0"/>
              </a:spcBef>
              <a:spcAft>
                <a:spcPts val="0"/>
              </a:spcAft>
              <a:buClr>
                <a:srgbClr val="FFFFFF"/>
              </a:buClr>
              <a:buSzPts val="25000"/>
              <a:buFont typeface="Helvetica Neue"/>
              <a:buNone/>
              <a:defRPr sz="25000" b="1"/>
            </a:lvl4pPr>
            <a:lvl5pPr marL="2286000" lvl="4" indent="-228600" algn="ctr">
              <a:lnSpc>
                <a:spcPct val="80000"/>
              </a:lnSpc>
              <a:spcBef>
                <a:spcPts val="0"/>
              </a:spcBef>
              <a:spcAft>
                <a:spcPts val="0"/>
              </a:spcAft>
              <a:buClr>
                <a:srgbClr val="FFFFFF"/>
              </a:buClr>
              <a:buSzPts val="25000"/>
              <a:buFont typeface="Helvetica Neue"/>
              <a:buNone/>
              <a:defRPr sz="250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7" name="Google Shape;57;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24"/>
          <p:cNvSpPr txBox="1">
            <a:spLocks noGrp="1"/>
          </p:cNvSpPr>
          <p:nvPr>
            <p:ph type="body" idx="1"/>
          </p:nvPr>
        </p:nvSpPr>
        <p:spPr>
          <a:xfrm>
            <a:off x="2480825" y="10675453"/>
            <a:ext cx="201492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0" name="Google Shape;60;p24"/>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ctr" anchorCtr="0">
            <a:normAutofit/>
          </a:bodyPr>
          <a:lstStyle>
            <a:lvl1pPr marL="457200" lvl="0"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1" name="Google Shape;61;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2"/>
        <p:cNvGrpSpPr/>
        <p:nvPr/>
      </p:nvGrpSpPr>
      <p:grpSpPr>
        <a:xfrm>
          <a:off x="0" y="0"/>
          <a:ext cx="0" cy="0"/>
          <a:chOff x="0" y="0"/>
          <a:chExt cx="0" cy="0"/>
        </a:xfrm>
      </p:grpSpPr>
      <p:sp>
        <p:nvSpPr>
          <p:cNvPr id="63" name="Google Shape;63;p25"/>
          <p:cNvSpPr>
            <a:spLocks noGrp="1"/>
          </p:cNvSpPr>
          <p:nvPr>
            <p:ph type="pic" idx="2"/>
          </p:nvPr>
        </p:nvSpPr>
        <p:spPr>
          <a:xfrm>
            <a:off x="-120802" y="1270000"/>
            <a:ext cx="16840201" cy="11226800"/>
          </a:xfrm>
          <a:prstGeom prst="rect">
            <a:avLst/>
          </a:prstGeom>
          <a:noFill/>
          <a:ln>
            <a:noFill/>
          </a:ln>
        </p:spPr>
      </p:sp>
      <p:sp>
        <p:nvSpPr>
          <p:cNvPr id="64" name="Google Shape;64;p25"/>
          <p:cNvSpPr>
            <a:spLocks noGrp="1"/>
          </p:cNvSpPr>
          <p:nvPr>
            <p:ph type="pic" idx="3"/>
          </p:nvPr>
        </p:nvSpPr>
        <p:spPr>
          <a:xfrm>
            <a:off x="15443200" y="1270000"/>
            <a:ext cx="8102600" cy="5410200"/>
          </a:xfrm>
          <a:prstGeom prst="rect">
            <a:avLst/>
          </a:prstGeom>
          <a:noFill/>
          <a:ln>
            <a:noFill/>
          </a:ln>
        </p:spPr>
      </p:sp>
      <p:sp>
        <p:nvSpPr>
          <p:cNvPr id="65" name="Google Shape;65;p25"/>
          <p:cNvSpPr>
            <a:spLocks noGrp="1"/>
          </p:cNvSpPr>
          <p:nvPr>
            <p:ph type="pic" idx="4"/>
          </p:nvPr>
        </p:nvSpPr>
        <p:spPr>
          <a:xfrm>
            <a:off x="15811500" y="4876800"/>
            <a:ext cx="7366000" cy="9829800"/>
          </a:xfrm>
          <a:prstGeom prst="rect">
            <a:avLst/>
          </a:prstGeom>
          <a:noFill/>
          <a:ln>
            <a:noFill/>
          </a:ln>
        </p:spPr>
      </p:sp>
      <p:sp>
        <p:nvSpPr>
          <p:cNvPr id="66" name="Google Shape;66;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bg>
      <p:bgPr>
        <a:solidFill>
          <a:srgbClr val="000000"/>
        </a:solidFill>
        <a:effectLst/>
      </p:bgPr>
    </p:bg>
    <p:spTree>
      <p:nvGrpSpPr>
        <p:cNvPr id="1" name="Shape 67"/>
        <p:cNvGrpSpPr/>
        <p:nvPr/>
      </p:nvGrpSpPr>
      <p:grpSpPr>
        <a:xfrm>
          <a:off x="0" y="0"/>
          <a:ext cx="0" cy="0"/>
          <a:chOff x="0" y="0"/>
          <a:chExt cx="0" cy="0"/>
        </a:xfrm>
      </p:grpSpPr>
      <p:sp>
        <p:nvSpPr>
          <p:cNvPr id="68" name="Google Shape;68;p26"/>
          <p:cNvSpPr>
            <a:spLocks noGrp="1"/>
          </p:cNvSpPr>
          <p:nvPr>
            <p:ph type="pic" idx="2"/>
          </p:nvPr>
        </p:nvSpPr>
        <p:spPr>
          <a:xfrm>
            <a:off x="0" y="-1270000"/>
            <a:ext cx="24384000" cy="16256000"/>
          </a:xfrm>
          <a:prstGeom prst="rect">
            <a:avLst/>
          </a:prstGeom>
          <a:noFill/>
          <a:ln>
            <a:noFill/>
          </a:ln>
        </p:spPr>
      </p:sp>
      <p:sp>
        <p:nvSpPr>
          <p:cNvPr id="69" name="Google Shape;69;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2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Bullets &amp; Photo" type="tx">
  <p:cSld name="TITLE_AND_BODY">
    <p:spTree>
      <p:nvGrpSpPr>
        <p:cNvPr id="1" name="Shape 14"/>
        <p:cNvGrpSpPr/>
        <p:nvPr/>
      </p:nvGrpSpPr>
      <p:grpSpPr>
        <a:xfrm>
          <a:off x="0" y="0"/>
          <a:ext cx="0" cy="0"/>
          <a:chOff x="0" y="0"/>
          <a:chExt cx="0" cy="0"/>
        </a:xfrm>
      </p:grpSpPr>
      <p:sp>
        <p:nvSpPr>
          <p:cNvPr id="15" name="Google Shape;15;p14"/>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6" name="Google Shape;16;p14"/>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7" name="Google Shape;17;p14"/>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8" name="Google Shape;18;p14"/>
          <p:cNvSpPr>
            <a:spLocks noGrp="1"/>
          </p:cNvSpPr>
          <p:nvPr>
            <p:ph type="pic" idx="3"/>
          </p:nvPr>
        </p:nvSpPr>
        <p:spPr>
          <a:xfrm>
            <a:off x="12192000" y="-1341967"/>
            <a:ext cx="10922000" cy="16399934"/>
          </a:xfrm>
          <a:prstGeom prst="rect">
            <a:avLst/>
          </a:prstGeom>
          <a:noFill/>
          <a:ln>
            <a:noFill/>
          </a:ln>
        </p:spPr>
      </p:sp>
      <p:sp>
        <p:nvSpPr>
          <p:cNvPr id="19" name="Google Shape;19;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22" name="Google Shape;22;p15"/>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3" name="Google Shape;23;p1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4" name="Google Shape;24;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tement">
  <p:cSld name="Statemen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7" name="Google Shape;27;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bg>
      <p:bgPr>
        <a:solidFill>
          <a:srgbClr val="000000"/>
        </a:solidFill>
        <a:effectLst/>
      </p:bgPr>
    </p:bg>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0" y="-1270000"/>
            <a:ext cx="24384000" cy="16256000"/>
          </a:xfrm>
          <a:prstGeom prst="rect">
            <a:avLst/>
          </a:prstGeom>
          <a:noFill/>
          <a:ln>
            <a:noFill/>
          </a:ln>
        </p:spPr>
      </p:sp>
      <p:sp>
        <p:nvSpPr>
          <p:cNvPr id="30" name="Google Shape;30;p1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1" name="Google Shape;31;p1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2" name="Google Shape;32;p17"/>
          <p:cNvSpPr txBox="1">
            <a:spLocks noGrp="1"/>
          </p:cNvSpPr>
          <p:nvPr>
            <p:ph type="body" idx="3"/>
          </p:nvPr>
        </p:nvSpPr>
        <p:spPr>
          <a:xfrm>
            <a:off x="1206500" y="11609910"/>
            <a:ext cx="21971000" cy="114468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3" name="Google Shape;33;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6" name="Google Shape;36;p18"/>
          <p:cNvSpPr txBox="1">
            <a:spLocks noGrp="1"/>
          </p:cNvSpPr>
          <p:nvPr>
            <p:ph type="body" idx="1"/>
          </p:nvPr>
        </p:nvSpPr>
        <p:spPr>
          <a:xfrm>
            <a:off x="1206500" y="7060576"/>
            <a:ext cx="9779000" cy="5382403"/>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7" name="Google Shape;37;p18"/>
          <p:cNvSpPr>
            <a:spLocks noGrp="1"/>
          </p:cNvSpPr>
          <p:nvPr>
            <p:ph type="pic" idx="2"/>
          </p:nvPr>
        </p:nvSpPr>
        <p:spPr>
          <a:xfrm>
            <a:off x="9270652" y="1263650"/>
            <a:ext cx="16757661" cy="11188700"/>
          </a:xfrm>
          <a:prstGeom prst="rect">
            <a:avLst/>
          </a:prstGeom>
          <a:noFill/>
          <a:ln>
            <a:noFill/>
          </a:ln>
        </p:spPr>
      </p:sp>
      <p:sp>
        <p:nvSpPr>
          <p:cNvPr id="38" name="Google Shape;38;p18"/>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9"/>
        <p:cNvGrpSpPr/>
        <p:nvPr/>
      </p:nvGrpSpPr>
      <p:grpSpPr>
        <a:xfrm>
          <a:off x="0" y="0"/>
          <a:ext cx="0" cy="0"/>
          <a:chOff x="0" y="0"/>
          <a:chExt cx="0" cy="0"/>
        </a:xfrm>
      </p:grpSpPr>
      <p:sp>
        <p:nvSpPr>
          <p:cNvPr id="40" name="Google Shape;40;p19"/>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1" name="Google Shape;41;p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FFFFFF"/>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4" name="Google Shape;44;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1206500" y="952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7" name="Google Shape;47;p21"/>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8" name="Google Shape;48;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2"/>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
          <p:cNvSpPr txBox="1">
            <a:spLocks noGrp="1"/>
          </p:cNvSpPr>
          <p:nvPr>
            <p:ph type="body" idx="1"/>
          </p:nvPr>
        </p:nvSpPr>
        <p:spPr>
          <a:xfrm>
            <a:off x="1206498" y="11839048"/>
            <a:ext cx="21971003" cy="636979"/>
          </a:xfrm>
          <a:prstGeom prst="rect">
            <a:avLst/>
          </a:prstGeom>
          <a:noFill/>
          <a:ln>
            <a:noFill/>
          </a:ln>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FFFFF"/>
              </a:buClr>
              <a:buSzPts val="3600"/>
              <a:buFont typeface="Helvetica Neue"/>
              <a:buNone/>
            </a:pPr>
            <a:r>
              <a:rPr lang="en-US" sz="3600" b="1"/>
              <a:t>By Darren, Karthik, Gabriel, Victor</a:t>
            </a:r>
            <a:endParaRPr/>
          </a:p>
        </p:txBody>
      </p:sp>
      <p:sp>
        <p:nvSpPr>
          <p:cNvPr id="77" name="Google Shape;77;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a:solidFill>
                  <a:srgbClr val="FFFFFF"/>
                </a:solidFill>
                <a:latin typeface="Helvetica Neue"/>
                <a:ea typeface="Helvetica Neue"/>
                <a:cs typeface="Helvetica Neue"/>
                <a:sym typeface="Helvetica Neue"/>
              </a:rPr>
              <a:t>ITBW21: Project Proposal Presentation</a:t>
            </a:r>
            <a:endParaRPr/>
          </a:p>
        </p:txBody>
      </p:sp>
      <p:sp>
        <p:nvSpPr>
          <p:cNvPr id="78" name="Google Shape;78;p1"/>
          <p:cNvSpPr txBox="1">
            <a:spLocks noGrp="1"/>
          </p:cNvSpPr>
          <p:nvPr>
            <p:ph type="subTitle" idx="4294967295"/>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5500"/>
              <a:buFont typeface="Helvetica Neue"/>
              <a:buNone/>
            </a:pPr>
            <a:r>
              <a:rPr lang="en-US" sz="5500" b="1" i="0" u="none" strike="noStrike" cap="none">
                <a:solidFill>
                  <a:srgbClr val="FFFFFF"/>
                </a:solidFill>
                <a:latin typeface="Helvetica Neue"/>
                <a:ea typeface="Helvetica Neue"/>
                <a:cs typeface="Helvetica Neue"/>
                <a:sym typeface="Helvetica Neue"/>
              </a:rPr>
              <a:t>Is Singapore a good place to work/live in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Schools and Education by Victor</a:t>
            </a:r>
            <a:endParaRPr/>
          </a:p>
        </p:txBody>
      </p:sp>
      <p:sp>
        <p:nvSpPr>
          <p:cNvPr id="144" name="Google Shape;144;p10"/>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Survey and Interview Results</a:t>
            </a:r>
            <a:endParaRPr/>
          </a:p>
        </p:txBody>
      </p:sp>
      <p:sp>
        <p:nvSpPr>
          <p:cNvPr id="145" name="Google Shape;145;p10"/>
          <p:cNvSpPr txBox="1">
            <a:spLocks noGrp="1"/>
          </p:cNvSpPr>
          <p:nvPr>
            <p:ph type="body" idx="2"/>
          </p:nvPr>
        </p:nvSpPr>
        <p:spPr>
          <a:xfrm>
            <a:off x="1405824" y="4248504"/>
            <a:ext cx="10044593" cy="8256012"/>
          </a:xfrm>
          <a:prstGeom prst="rect">
            <a:avLst/>
          </a:prstGeom>
          <a:noFill/>
          <a:ln>
            <a:noFill/>
          </a:ln>
        </p:spPr>
        <p:txBody>
          <a:bodyPr spcFirstLastPara="1" wrap="square" lIns="50800" tIns="50800" rIns="50800" bIns="50800" anchor="t" anchorCtr="0">
            <a:normAutofit/>
          </a:bodyPr>
          <a:lstStyle/>
          <a:p>
            <a:pPr marL="0" lvl="0" indent="0" algn="ctr" rtl="0">
              <a:lnSpc>
                <a:spcPct val="90000"/>
              </a:lnSpc>
              <a:spcBef>
                <a:spcPts val="0"/>
              </a:spcBef>
              <a:spcAft>
                <a:spcPts val="0"/>
              </a:spcAft>
              <a:buClr>
                <a:srgbClr val="FFFFFF"/>
              </a:buClr>
              <a:buSzPts val="4800"/>
              <a:buFont typeface="Helvetica Neue"/>
              <a:buNone/>
            </a:pPr>
            <a:r>
              <a:rPr lang="en-US" b="1"/>
              <a:t>Survey</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There is a </a:t>
            </a:r>
            <a:r>
              <a:rPr lang="en-US" b="1"/>
              <a:t>strong positive correlation</a:t>
            </a:r>
            <a:r>
              <a:rPr lang="en-US" sz="4800" b="0" i="0" u="none" strike="noStrike" cap="none">
                <a:solidFill>
                  <a:srgbClr val="FFFFFF"/>
                </a:solidFill>
                <a:latin typeface="Helvetica Neue"/>
                <a:ea typeface="Helvetica Neue"/>
                <a:cs typeface="Helvetica Neue"/>
                <a:sym typeface="Helvetica Neue"/>
              </a:rPr>
              <a:t> that </a:t>
            </a:r>
            <a:r>
              <a:rPr lang="en-US" sz="4800" b="0" i="0" u="none" strike="noStrike" cap="none">
                <a:solidFill>
                  <a:srgbClr val="FFFFFF"/>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exists</a:t>
            </a:r>
            <a:r>
              <a:rPr lang="en-US" sz="4800" b="0" i="0" u="none" strike="noStrike" cap="none">
                <a:solidFill>
                  <a:srgbClr val="FFFFFF"/>
                </a:solidFill>
                <a:latin typeface="Helvetica Neue"/>
                <a:ea typeface="Helvetica Neue"/>
                <a:cs typeface="Helvetica Neue"/>
                <a:sym typeface="Helvetica Neue"/>
              </a:rPr>
              <a:t> between educational level and satisfaction with the education system in Singapore. </a:t>
            </a:r>
            <a:endParaRPr sz="4800" b="0" i="0" u="none" strike="noStrike" cap="none">
              <a:solidFill>
                <a:srgbClr val="FFFFFF"/>
              </a:solidFill>
              <a:latin typeface="Helvetica Neue"/>
              <a:ea typeface="Helvetica Neue"/>
              <a:cs typeface="Helvetica Neue"/>
              <a:sym typeface="Helvetica Neue"/>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This means that people feel that their education was sufficient are more likely to be satisfied with the education system. </a:t>
            </a:r>
            <a:endParaRPr/>
          </a:p>
        </p:txBody>
      </p:sp>
      <p:sp>
        <p:nvSpPr>
          <p:cNvPr id="146" name="Google Shape;146;p10"/>
          <p:cNvSpPr txBox="1"/>
          <p:nvPr/>
        </p:nvSpPr>
        <p:spPr>
          <a:xfrm>
            <a:off x="13049336" y="4248504"/>
            <a:ext cx="10044594" cy="8256012"/>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Clr>
                <a:srgbClr val="FFFFFF"/>
              </a:buClr>
              <a:buSzPts val="4800"/>
              <a:buFont typeface="Helvetica Neue"/>
              <a:buNone/>
            </a:pPr>
            <a:r>
              <a:rPr lang="en-US" sz="4800" b="1" i="0" u="none" strike="noStrike" cap="none">
                <a:solidFill>
                  <a:srgbClr val="FFFFFF"/>
                </a:solidFill>
                <a:latin typeface="Helvetica Neue"/>
                <a:ea typeface="Helvetica Neue"/>
                <a:cs typeface="Helvetica Neue"/>
                <a:sym typeface="Helvetica Neue"/>
              </a:rPr>
              <a:t>Interview</a:t>
            </a:r>
            <a:endParaRPr/>
          </a:p>
          <a:p>
            <a:pPr marL="609600" marR="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The Interviewee believes that their education was primarily useful for helping them to get a job when they first graduated from university </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1"/>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p>
            <a:pPr marL="0" lvl="0" indent="0" algn="ctr" rtl="0">
              <a:lnSpc>
                <a:spcPct val="80000"/>
              </a:lnSpc>
              <a:spcBef>
                <a:spcPts val="0"/>
              </a:spcBef>
              <a:spcAft>
                <a:spcPts val="0"/>
              </a:spcAft>
              <a:buClr>
                <a:srgbClr val="FFFFFF"/>
              </a:buClr>
              <a:buSzPts val="11600"/>
              <a:buFont typeface="Helvetica Neue"/>
              <a:buNone/>
            </a:pPr>
            <a:r>
              <a:rPr lang="en-US" sz="11600" b="1"/>
              <a:t>Thank You</a:t>
            </a:r>
            <a:endParaRPr b="1"/>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sp>
        <p:nvSpPr>
          <p:cNvPr id="83" name="Google Shape;83;p2"/>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Target Audience</a:t>
            </a:r>
            <a:endParaRPr/>
          </a:p>
        </p:txBody>
      </p:sp>
      <p:sp>
        <p:nvSpPr>
          <p:cNvPr id="84" name="Google Shape;84;p2"/>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5335"/>
              <a:buFont typeface="Helvetica Neue"/>
              <a:buNone/>
            </a:pPr>
            <a:r>
              <a:rPr lang="en-US" sz="5335"/>
              <a:t>Fresh Graduates in Singapore</a:t>
            </a:r>
            <a:endParaRPr/>
          </a:p>
        </p:txBody>
      </p:sp>
      <p:sp>
        <p:nvSpPr>
          <p:cNvPr id="85" name="Google Shape;85;p2"/>
          <p:cNvSpPr txBox="1">
            <a:spLocks noGrp="1"/>
          </p:cNvSpPr>
          <p:nvPr>
            <p:ph type="body" idx="2"/>
          </p:nvPr>
        </p:nvSpPr>
        <p:spPr>
          <a:xfrm>
            <a:off x="375550" y="4248501"/>
            <a:ext cx="11861100" cy="6682500"/>
          </a:xfrm>
          <a:prstGeom prst="rect">
            <a:avLst/>
          </a:prstGeom>
          <a:noFill/>
          <a:ln>
            <a:noFill/>
          </a:ln>
        </p:spPr>
        <p:txBody>
          <a:bodyPr spcFirstLastPara="1" wrap="square" lIns="50800" tIns="50800" rIns="50800" bIns="50800" anchor="t" anchorCtr="0">
            <a:normAutofit/>
          </a:bodyPr>
          <a:lstStyle/>
          <a:p>
            <a:pPr marL="609600" lvl="0" indent="-609600" algn="just" rtl="0">
              <a:lnSpc>
                <a:spcPct val="90000"/>
              </a:lnSpc>
              <a:spcBef>
                <a:spcPts val="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Constitute a significant portion of the workforce, with an employment rate of 28.3%</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Second to Mid-Career category</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Understand and provide latest insights on education and employment opportunities  </a:t>
            </a:r>
            <a:endParaRPr/>
          </a:p>
        </p:txBody>
      </p:sp>
      <p:pic>
        <p:nvPicPr>
          <p:cNvPr id="86" name="Google Shape;86;p2" descr="YildAVDIwjBdOZKYH2lv-TAPGRq4WSWmOYvTVNtx043IFGlDAhnuM9MP3JVJEhRFdBAWpPG78FI14Eiat0-oxuSNzM0-k5LAIsUCFuFTvr-0ao3QnmzYsKIiYSZ8aqd7fF56E4ii1vyhjt4R-t0U4ErBSfT2zgLo6484rXnwuR1t0FObvTWHzoC6nOetL2FK=nw.png"/>
          <p:cNvPicPr preferRelativeResize="0"/>
          <p:nvPr/>
        </p:nvPicPr>
        <p:blipFill rotWithShape="1">
          <a:blip r:embed="rId4">
            <a:alphaModFix/>
          </a:blip>
          <a:srcRect/>
          <a:stretch/>
        </p:blipFill>
        <p:spPr>
          <a:xfrm>
            <a:off x="12753921" y="4940065"/>
            <a:ext cx="11063792" cy="3835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Economic Environment by Darren</a:t>
            </a:r>
            <a:endParaRPr/>
          </a:p>
        </p:txBody>
      </p:sp>
      <p:sp>
        <p:nvSpPr>
          <p:cNvPr id="92" name="Google Shape;92;p3"/>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Spending power of an individual directly impacts quality of life</a:t>
            </a:r>
            <a:endParaRPr/>
          </a:p>
        </p:txBody>
      </p:sp>
      <p:sp>
        <p:nvSpPr>
          <p:cNvPr id="93" name="Google Shape;93;p3"/>
          <p:cNvSpPr txBox="1">
            <a:spLocks noGrp="1"/>
          </p:cNvSpPr>
          <p:nvPr>
            <p:ph type="body" idx="2"/>
          </p:nvPr>
        </p:nvSpPr>
        <p:spPr>
          <a:xfrm>
            <a:off x="1206500" y="4248501"/>
            <a:ext cx="21971100" cy="5661300"/>
          </a:xfrm>
          <a:prstGeom prst="rect">
            <a:avLst/>
          </a:prstGeom>
          <a:noFill/>
          <a:ln>
            <a:noFill/>
          </a:ln>
        </p:spPr>
        <p:txBody>
          <a:bodyPr spcFirstLastPara="1" wrap="square" lIns="50800" tIns="50800" rIns="50800" bIns="50800" anchor="t" anchorCtr="0">
            <a:normAutofit/>
          </a:bodyPr>
          <a:lstStyle/>
          <a:p>
            <a:pPr marL="609600" lvl="0" indent="-609600" algn="just" rtl="0">
              <a:lnSpc>
                <a:spcPct val="90000"/>
              </a:lnSpc>
              <a:spcBef>
                <a:spcPts val="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Wage premium of a university degree </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Fresh university graduates make up the largest increase in population percentages.</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By examining the largest percentage of the workforce we can ascertain the trend that the quality of life in Singapore is trending towards.</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Economic Environment by Darren</a:t>
            </a:r>
            <a:endParaRPr/>
          </a:p>
        </p:txBody>
      </p:sp>
      <p:sp>
        <p:nvSpPr>
          <p:cNvPr id="99" name="Google Shape;99;p4"/>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Survey and Interview Results </a:t>
            </a:r>
            <a:endParaRPr/>
          </a:p>
        </p:txBody>
      </p:sp>
      <p:sp>
        <p:nvSpPr>
          <p:cNvPr id="100" name="Google Shape;100;p4"/>
          <p:cNvSpPr txBox="1">
            <a:spLocks noGrp="1"/>
          </p:cNvSpPr>
          <p:nvPr>
            <p:ph type="body" idx="2"/>
          </p:nvPr>
        </p:nvSpPr>
        <p:spPr>
          <a:xfrm>
            <a:off x="1405825" y="4248501"/>
            <a:ext cx="10044600" cy="5800500"/>
          </a:xfrm>
          <a:prstGeom prst="rect">
            <a:avLst/>
          </a:prstGeom>
          <a:noFill/>
          <a:ln>
            <a:noFill/>
          </a:ln>
        </p:spPr>
        <p:txBody>
          <a:bodyPr spcFirstLastPara="1" wrap="square" lIns="50800" tIns="50800" rIns="50800" bIns="50800" anchor="t" anchorCtr="0">
            <a:normAutofit/>
          </a:bodyPr>
          <a:lstStyle/>
          <a:p>
            <a:pPr marL="0" lvl="0" indent="0" algn="ctr" rtl="0">
              <a:lnSpc>
                <a:spcPct val="90000"/>
              </a:lnSpc>
              <a:spcBef>
                <a:spcPts val="0"/>
              </a:spcBef>
              <a:spcAft>
                <a:spcPts val="0"/>
              </a:spcAft>
              <a:buClr>
                <a:srgbClr val="FFFFFF"/>
              </a:buClr>
              <a:buSzPts val="4800"/>
              <a:buFont typeface="Helvetica Neue"/>
              <a:buNone/>
            </a:pPr>
            <a:r>
              <a:rPr lang="en-US" b="1"/>
              <a:t>Survey</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31 responses were of bachelors degree holders</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i="1"/>
              <a:t>Assumption: Basic necessities for living in Singapore are food, water and electricity.</a:t>
            </a:r>
            <a:endParaRPr/>
          </a:p>
        </p:txBody>
      </p:sp>
      <p:sp>
        <p:nvSpPr>
          <p:cNvPr id="101" name="Google Shape;101;p4"/>
          <p:cNvSpPr txBox="1"/>
          <p:nvPr/>
        </p:nvSpPr>
        <p:spPr>
          <a:xfrm>
            <a:off x="13049325" y="4248501"/>
            <a:ext cx="10044600" cy="5800500"/>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Clr>
                <a:srgbClr val="FFFFFF"/>
              </a:buClr>
              <a:buSzPts val="4800"/>
              <a:buFont typeface="Helvetica Neue"/>
              <a:buNone/>
            </a:pPr>
            <a:r>
              <a:rPr lang="en-US" sz="4800" b="1" i="0" u="none" strike="noStrike" cap="none">
                <a:solidFill>
                  <a:srgbClr val="FFFFFF"/>
                </a:solidFill>
                <a:latin typeface="Helvetica Neue"/>
                <a:ea typeface="Helvetica Neue"/>
                <a:cs typeface="Helvetica Neue"/>
                <a:sym typeface="Helvetica Neue"/>
              </a:rPr>
              <a:t>Interview</a:t>
            </a:r>
            <a:endParaRPr/>
          </a:p>
          <a:p>
            <a:pPr marL="609600" marR="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Median Salary of a bachelor degree holder is 4.2K per month.</a:t>
            </a:r>
            <a:endParaRPr/>
          </a:p>
          <a:p>
            <a:pPr marL="609600" marR="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Our interviewee mentioned that the cost of basic necessities is between 1000 to 1500. </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674968" y="948957"/>
            <a:ext cx="21971001" cy="1433164"/>
          </a:xfrm>
          <a:prstGeom prst="rect">
            <a:avLst/>
          </a:prstGeom>
          <a:noFill/>
          <a:ln>
            <a:noFill/>
          </a:ln>
        </p:spPr>
        <p:txBody>
          <a:bodyPr spcFirstLastPara="1" wrap="square" lIns="50800" tIns="50800" rIns="50800" bIns="50800" anchor="t" anchorCtr="0">
            <a:normAutofit/>
          </a:bodyPr>
          <a:lstStyle/>
          <a:p>
            <a:pPr marL="0" lvl="1" indent="45720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Housing by Karthik</a:t>
            </a:r>
            <a:endParaRPr/>
          </a:p>
        </p:txBody>
      </p:sp>
      <p:sp>
        <p:nvSpPr>
          <p:cNvPr id="107" name="Google Shape;107;p5"/>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290"/>
              <a:buFont typeface="Helvetica Neue"/>
              <a:buNone/>
            </a:pPr>
            <a:r>
              <a:rPr lang="en-US" sz="4290"/>
              <a:t>Availability and Affordability of housing contributes to the happiness and well-being</a:t>
            </a:r>
            <a:endParaRPr/>
          </a:p>
        </p:txBody>
      </p:sp>
      <p:sp>
        <p:nvSpPr>
          <p:cNvPr id="108" name="Google Shape;108;p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Homeownership levels show the stability of the country on multiple levels including economically and socially. </a:t>
            </a:r>
            <a:endParaRPr/>
          </a:p>
          <a:p>
            <a:pPr marL="1219200" lvl="1" indent="-609599" algn="l"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Financial stability: Build equity as property value could potentially increases over time</a:t>
            </a:r>
            <a:endParaRPr/>
          </a:p>
          <a:p>
            <a:pPr marL="1219200" lvl="1" indent="-609599" algn="l"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Social stability: Sense of community and belonging</a:t>
            </a:r>
            <a:endParaRPr/>
          </a:p>
          <a:p>
            <a:pPr marL="609600" lvl="0" indent="-609600" algn="l"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Overall, Housing is an important foundation for people to build their lives upon, and access to affordable, quality housing can be a key determinant of happiness and well-being.</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6"/>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Housing by Karthik</a:t>
            </a:r>
            <a:endParaRPr/>
          </a:p>
        </p:txBody>
      </p:sp>
      <p:sp>
        <p:nvSpPr>
          <p:cNvPr id="114" name="Google Shape;114;p6"/>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Survey and Interview Results</a:t>
            </a:r>
            <a:endParaRPr/>
          </a:p>
        </p:txBody>
      </p:sp>
      <p:sp>
        <p:nvSpPr>
          <p:cNvPr id="115" name="Google Shape;115;p6"/>
          <p:cNvSpPr txBox="1">
            <a:spLocks noGrp="1"/>
          </p:cNvSpPr>
          <p:nvPr>
            <p:ph type="body" idx="2"/>
          </p:nvPr>
        </p:nvSpPr>
        <p:spPr>
          <a:xfrm>
            <a:off x="1405824" y="4248504"/>
            <a:ext cx="10044593" cy="8256012"/>
          </a:xfrm>
          <a:prstGeom prst="rect">
            <a:avLst/>
          </a:prstGeom>
          <a:noFill/>
          <a:ln>
            <a:noFill/>
          </a:ln>
        </p:spPr>
        <p:txBody>
          <a:bodyPr spcFirstLastPara="1" wrap="square" lIns="50800" tIns="50800" rIns="50800" bIns="50800" anchor="t" anchorCtr="0">
            <a:normAutofit/>
          </a:bodyPr>
          <a:lstStyle/>
          <a:p>
            <a:pPr marL="0" lvl="0" indent="0" algn="ctr" rtl="0">
              <a:lnSpc>
                <a:spcPct val="90000"/>
              </a:lnSpc>
              <a:spcBef>
                <a:spcPts val="0"/>
              </a:spcBef>
              <a:spcAft>
                <a:spcPts val="0"/>
              </a:spcAft>
              <a:buClr>
                <a:srgbClr val="FFFFFF"/>
              </a:buClr>
              <a:buSzPts val="4800"/>
              <a:buFont typeface="Helvetica Neue"/>
              <a:buNone/>
            </a:pPr>
            <a:r>
              <a:rPr lang="en-US" b="1"/>
              <a:t>Survey</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Those aged 21 to 25 were the most dissatisfied with their housing options</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In this age group a lot of people felt that cost is the most important factor, which could have contributed to their dissatisfaction</a:t>
            </a:r>
            <a:endParaRPr/>
          </a:p>
        </p:txBody>
      </p:sp>
      <p:sp>
        <p:nvSpPr>
          <p:cNvPr id="116" name="Google Shape;116;p6"/>
          <p:cNvSpPr txBox="1"/>
          <p:nvPr/>
        </p:nvSpPr>
        <p:spPr>
          <a:xfrm>
            <a:off x="13049336" y="4248504"/>
            <a:ext cx="10044594" cy="8256012"/>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Clr>
                <a:srgbClr val="FFFFFF"/>
              </a:buClr>
              <a:buSzPts val="4800"/>
              <a:buFont typeface="Helvetica Neue"/>
              <a:buNone/>
            </a:pPr>
            <a:r>
              <a:rPr lang="en-US" sz="4800" b="1" i="0" u="none" strike="noStrike" cap="none">
                <a:solidFill>
                  <a:srgbClr val="FFFFFF"/>
                </a:solidFill>
                <a:latin typeface="Helvetica Neue"/>
                <a:ea typeface="Helvetica Neue"/>
                <a:cs typeface="Helvetica Neue"/>
                <a:sym typeface="Helvetica Neue"/>
              </a:rPr>
              <a:t>Interview</a:t>
            </a:r>
            <a:endParaRPr/>
          </a:p>
          <a:p>
            <a:pPr marL="609600" marR="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Interviewees also said that the housing market in Singapore is facing high demand and limited supply, leading to long waiting times and high resale prices, causing difficulties for recent graduates starting families</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Transportation and public service by Gabriel</a:t>
            </a:r>
            <a:endParaRPr/>
          </a:p>
        </p:txBody>
      </p:sp>
      <p:sp>
        <p:nvSpPr>
          <p:cNvPr id="122" name="Google Shape;122;p7"/>
          <p:cNvSpPr txBox="1">
            <a:spLocks noGrp="1"/>
          </p:cNvSpPr>
          <p:nvPr>
            <p:ph type="body" idx="1"/>
          </p:nvPr>
        </p:nvSpPr>
        <p:spPr>
          <a:xfrm>
            <a:off x="1206500" y="2931762"/>
            <a:ext cx="21971100" cy="934800"/>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FFFFF"/>
              </a:buClr>
              <a:buSzPts val="4125"/>
              <a:buFont typeface="Helvetica Neue"/>
              <a:buNone/>
            </a:pPr>
            <a:r>
              <a:rPr lang="en-US" sz="4125"/>
              <a:t>The efficiency of the transportation and public services system affects the quality of life </a:t>
            </a:r>
            <a:endParaRPr/>
          </a:p>
        </p:txBody>
      </p:sp>
      <p:sp>
        <p:nvSpPr>
          <p:cNvPr id="123" name="Google Shape;123;p7"/>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just" rtl="0">
              <a:lnSpc>
                <a:spcPct val="90000"/>
              </a:lnSpc>
              <a:spcBef>
                <a:spcPts val="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When transportation and public services are reliable and efficient, people are able to go about their daily lives more easily and have more time for the things that matter to them. This can be important factors in overall happiness.</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Access to quality transportation and public services can also reduce stress and improve physical and mental health by making it easier for people to get to necessary appointments and services.</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Transportation and public service by Gabriel</a:t>
            </a:r>
            <a:endParaRPr/>
          </a:p>
        </p:txBody>
      </p:sp>
      <p:sp>
        <p:nvSpPr>
          <p:cNvPr id="129" name="Google Shape;129;p8"/>
          <p:cNvSpPr txBox="1">
            <a:spLocks noGrp="1"/>
          </p:cNvSpPr>
          <p:nvPr>
            <p:ph type="body" idx="1"/>
          </p:nvPr>
        </p:nvSpPr>
        <p:spPr>
          <a:xfrm>
            <a:off x="1206500" y="2931762"/>
            <a:ext cx="21971100" cy="9348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Survey and interview results</a:t>
            </a:r>
            <a:endParaRPr/>
          </a:p>
        </p:txBody>
      </p:sp>
      <p:sp>
        <p:nvSpPr>
          <p:cNvPr id="130" name="Google Shape;130;p8"/>
          <p:cNvSpPr txBox="1">
            <a:spLocks noGrp="1"/>
          </p:cNvSpPr>
          <p:nvPr>
            <p:ph type="body" idx="2"/>
          </p:nvPr>
        </p:nvSpPr>
        <p:spPr>
          <a:xfrm>
            <a:off x="1405824" y="4248504"/>
            <a:ext cx="10044593" cy="8256012"/>
          </a:xfrm>
          <a:prstGeom prst="rect">
            <a:avLst/>
          </a:prstGeom>
          <a:noFill/>
          <a:ln>
            <a:noFill/>
          </a:ln>
        </p:spPr>
        <p:txBody>
          <a:bodyPr spcFirstLastPara="1" wrap="square" lIns="50800" tIns="50800" rIns="50800" bIns="50800" anchor="t" anchorCtr="0">
            <a:normAutofit/>
          </a:bodyPr>
          <a:lstStyle/>
          <a:p>
            <a:pPr marL="0" lvl="0" indent="0" algn="ctr" rtl="0">
              <a:lnSpc>
                <a:spcPct val="90000"/>
              </a:lnSpc>
              <a:spcBef>
                <a:spcPts val="0"/>
              </a:spcBef>
              <a:spcAft>
                <a:spcPts val="0"/>
              </a:spcAft>
              <a:buClr>
                <a:srgbClr val="FFFFFF"/>
              </a:buClr>
              <a:buSzPts val="4800"/>
              <a:buFont typeface="Helvetica Neue"/>
              <a:buNone/>
            </a:pPr>
            <a:r>
              <a:rPr lang="en-US" b="1"/>
              <a:t>Survey</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Those age 26 - 30 believe that public services and transportation is more efficient than satisfactory </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They may be more likely to notice and be bothered by delays, overcrowding, or other inefficiencies in these services and may be more likely to express their dissatisfaction with them.</a:t>
            </a:r>
            <a:endParaRPr/>
          </a:p>
        </p:txBody>
      </p:sp>
      <p:sp>
        <p:nvSpPr>
          <p:cNvPr id="131" name="Google Shape;131;p8"/>
          <p:cNvSpPr txBox="1"/>
          <p:nvPr/>
        </p:nvSpPr>
        <p:spPr>
          <a:xfrm>
            <a:off x="13049336" y="4248504"/>
            <a:ext cx="10044594" cy="8256012"/>
          </a:xfrm>
          <a:prstGeom prst="rect">
            <a:avLst/>
          </a:prstGeom>
          <a:noFill/>
          <a:ln>
            <a:noFill/>
          </a:ln>
        </p:spPr>
        <p:txBody>
          <a:bodyPr spcFirstLastPara="1" wrap="square" lIns="50800" tIns="50800" rIns="50800" bIns="50800" anchor="t" anchorCtr="0">
            <a:normAutofit/>
          </a:bodyPr>
          <a:lstStyle/>
          <a:p>
            <a:pPr marL="0" marR="0" lvl="0" indent="0" algn="ctr" rtl="0">
              <a:lnSpc>
                <a:spcPct val="90000"/>
              </a:lnSpc>
              <a:spcBef>
                <a:spcPts val="0"/>
              </a:spcBef>
              <a:spcAft>
                <a:spcPts val="0"/>
              </a:spcAft>
              <a:buClr>
                <a:srgbClr val="FFFFFF"/>
              </a:buClr>
              <a:buSzPts val="4656"/>
              <a:buFont typeface="Helvetica Neue"/>
              <a:buNone/>
            </a:pPr>
            <a:r>
              <a:rPr lang="en-US" sz="4656" b="1" i="0" u="none" strike="noStrike" cap="none">
                <a:solidFill>
                  <a:srgbClr val="FFFFFF"/>
                </a:solidFill>
                <a:latin typeface="Helvetica Neue"/>
                <a:ea typeface="Helvetica Neue"/>
                <a:cs typeface="Helvetica Neue"/>
                <a:sym typeface="Helvetica Neue"/>
              </a:rPr>
              <a:t>Interview</a:t>
            </a:r>
            <a:endParaRPr/>
          </a:p>
          <a:p>
            <a:pPr marL="591312" marR="0" lvl="0" indent="-591312" algn="just" rtl="0">
              <a:lnSpc>
                <a:spcPct val="90000"/>
              </a:lnSpc>
              <a:spcBef>
                <a:spcPts val="4300"/>
              </a:spcBef>
              <a:spcAft>
                <a:spcPts val="0"/>
              </a:spcAft>
              <a:buClr>
                <a:srgbClr val="FFFFFF"/>
              </a:buClr>
              <a:buSzPts val="5727"/>
              <a:buFont typeface="Helvetica Neue"/>
              <a:buChar char="•"/>
            </a:pPr>
            <a:r>
              <a:rPr lang="en-US" sz="4656" b="0" i="0" u="none" strike="noStrike" cap="none">
                <a:solidFill>
                  <a:srgbClr val="FFFFFF"/>
                </a:solidFill>
                <a:latin typeface="Helvetica Neue"/>
                <a:ea typeface="Helvetica Neue"/>
                <a:cs typeface="Helvetica Neue"/>
                <a:sym typeface="Helvetica Neue"/>
              </a:rPr>
              <a:t>The interviewee mentioned 2 difficulties with the public transport system which bothered him when commuting to work/school: </a:t>
            </a:r>
            <a:endParaRPr/>
          </a:p>
          <a:p>
            <a:pPr marL="1724660" marR="0" lvl="1" indent="-862330" algn="just" rtl="0">
              <a:lnSpc>
                <a:spcPct val="90000"/>
              </a:lnSpc>
              <a:spcBef>
                <a:spcPts val="4300"/>
              </a:spcBef>
              <a:spcAft>
                <a:spcPts val="0"/>
              </a:spcAft>
              <a:buClr>
                <a:srgbClr val="FFFFFF"/>
              </a:buClr>
              <a:buSzPts val="4656"/>
              <a:buFont typeface="Helvetica Neue"/>
              <a:buAutoNum type="arabicPeriod"/>
            </a:pPr>
            <a:r>
              <a:rPr lang="en-US" sz="4656" b="0" i="0" u="none" strike="noStrike" cap="none">
                <a:solidFill>
                  <a:srgbClr val="FFFFFF"/>
                </a:solidFill>
                <a:latin typeface="Helvetica Neue"/>
                <a:ea typeface="Helvetica Neue"/>
                <a:cs typeface="Helvetica Neue"/>
                <a:sym typeface="Helvetica Neue"/>
              </a:rPr>
              <a:t>The occasional breakdown of the MRT </a:t>
            </a:r>
            <a:endParaRPr/>
          </a:p>
          <a:p>
            <a:pPr marL="1724660" marR="0" lvl="1" indent="-862330" algn="just" rtl="0">
              <a:lnSpc>
                <a:spcPct val="90000"/>
              </a:lnSpc>
              <a:spcBef>
                <a:spcPts val="4300"/>
              </a:spcBef>
              <a:spcAft>
                <a:spcPts val="0"/>
              </a:spcAft>
              <a:buClr>
                <a:srgbClr val="FFFFFF"/>
              </a:buClr>
              <a:buSzPts val="4656"/>
              <a:buFont typeface="Helvetica Neue"/>
              <a:buAutoNum type="arabicPeriod"/>
            </a:pPr>
            <a:r>
              <a:rPr lang="en-US" sz="4656" b="0" i="0" u="none" strike="noStrike" cap="none">
                <a:solidFill>
                  <a:srgbClr val="FFFFFF"/>
                </a:solidFill>
                <a:latin typeface="Helvetica Neue"/>
                <a:ea typeface="Helvetica Neue"/>
                <a:cs typeface="Helvetica Neue"/>
                <a:sym typeface="Helvetica Neue"/>
              </a:rPr>
              <a:t>High volume of commuters during rush hour </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Schools and Education by Victor</a:t>
            </a:r>
            <a:endParaRPr/>
          </a:p>
        </p:txBody>
      </p:sp>
      <p:sp>
        <p:nvSpPr>
          <p:cNvPr id="137" name="Google Shape;137;p9"/>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Level of Educational Qualification impacts the quality of life</a:t>
            </a:r>
            <a:endParaRPr/>
          </a:p>
        </p:txBody>
      </p:sp>
      <p:sp>
        <p:nvSpPr>
          <p:cNvPr id="138" name="Google Shape;138;p9"/>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just" rtl="0">
              <a:lnSpc>
                <a:spcPct val="90000"/>
              </a:lnSpc>
              <a:spcBef>
                <a:spcPts val="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Higher levels of education may lead to better job opportunities and higher salaries, which can improve financial stability and increase overall quality of life.</a:t>
            </a:r>
            <a:endParaRPr/>
          </a:p>
          <a:p>
            <a:pPr marL="609600" lvl="0" indent="-609600" algn="just" rtl="0">
              <a:lnSpc>
                <a:spcPct val="90000"/>
              </a:lnSpc>
              <a:spcBef>
                <a:spcPts val="4500"/>
              </a:spcBef>
              <a:spcAft>
                <a:spcPts val="0"/>
              </a:spcAft>
              <a:buClr>
                <a:srgbClr val="FFFFFF"/>
              </a:buClr>
              <a:buSzPts val="5904"/>
              <a:buFont typeface="Helvetica Neue"/>
              <a:buChar char="•"/>
            </a:pPr>
            <a:r>
              <a:rPr lang="en-US" sz="4800" b="0" i="0" u="none" strike="noStrike" cap="none">
                <a:solidFill>
                  <a:srgbClr val="FFFFFF"/>
                </a:solidFill>
                <a:latin typeface="Helvetica Neue"/>
                <a:ea typeface="Helvetica Neue"/>
                <a:cs typeface="Helvetica Neue"/>
                <a:sym typeface="Helvetica Neue"/>
              </a:rPr>
              <a:t>Higher levels of education may also be associated with a greater sense of accomplishment and personal growth, which can contribute to overall happiness and well-being.</a:t>
            </a:r>
            <a:endParaRPr/>
          </a:p>
        </p:txBody>
      </p:sp>
    </p:spTree>
  </p:cSld>
  <p:clrMapOvr>
    <a:masterClrMapping/>
  </p:clrMapOvr>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700</Words>
  <Application>Microsoft Office PowerPoint</Application>
  <PresentationFormat>Custom</PresentationFormat>
  <Paragraphs>60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Helvetica Neue</vt:lpstr>
      <vt:lpstr>Arial</vt:lpstr>
      <vt:lpstr>32_DynamicDark</vt:lpstr>
      <vt:lpstr>ITBW21: Project Proposal Presentation</vt:lpstr>
      <vt:lpstr>Target Audience</vt:lpstr>
      <vt:lpstr>Economic Environment by Darren</vt:lpstr>
      <vt:lpstr>Economic Environment by Darren</vt:lpstr>
      <vt:lpstr>Housing by Karthik</vt:lpstr>
      <vt:lpstr>Housing by Karthik</vt:lpstr>
      <vt:lpstr>Transportation and public service by Gabriel</vt:lpstr>
      <vt:lpstr>Transportation and public service by Gabriel</vt:lpstr>
      <vt:lpstr>Schools and Education by Victor</vt:lpstr>
      <vt:lpstr>Schools and Education by Victor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ITBW21: Project Proposal Presentation</dc:title>
  <cp:lastModifiedBy>DARREN WONG HONG JUN</cp:lastModifiedBy>
  <cp:revision>1</cp:revision>
  <dcterms:modified xsi:type="dcterms:W3CDTF">2023-01-15T09:08:56Z</dcterms:modified>
</cp:coreProperties>
</file>